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1" r:id="rId1"/>
  </p:sldMasterIdLst>
  <p:notesMasterIdLst>
    <p:notesMasterId r:id="rId19"/>
  </p:notesMasterIdLst>
  <p:sldIdLst>
    <p:sldId id="306" r:id="rId2"/>
    <p:sldId id="303" r:id="rId3"/>
    <p:sldId id="302" r:id="rId4"/>
    <p:sldId id="305" r:id="rId5"/>
    <p:sldId id="300" r:id="rId6"/>
    <p:sldId id="299" r:id="rId7"/>
    <p:sldId id="297" r:id="rId8"/>
    <p:sldId id="304" r:id="rId9"/>
    <p:sldId id="273" r:id="rId10"/>
    <p:sldId id="274" r:id="rId11"/>
    <p:sldId id="275" r:id="rId12"/>
    <p:sldId id="277" r:id="rId13"/>
    <p:sldId id="276" r:id="rId14"/>
    <p:sldId id="278" r:id="rId15"/>
    <p:sldId id="279" r:id="rId16"/>
    <p:sldId id="283" r:id="rId17"/>
    <p:sldId id="264" r:id="rId18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allowPng="1" imgSz="1024x768" encoding="windows-1252"/>
  <p:showPr showNarration="1">
    <p:present/>
    <p:sldAll/>
    <p:penClr>
      <a:srgbClr val="FF0000"/>
    </p:penClr>
  </p:showPr>
  <p:clrMru>
    <a:srgbClr val="66CCFF"/>
    <a:srgbClr val="FFFFCC"/>
    <a:srgbClr val="FFFFFF"/>
    <a:srgbClr val="0000FF"/>
    <a:srgbClr val="FF66FF"/>
    <a:srgbClr val="3399FF"/>
    <a:srgbClr val="48CF31"/>
    <a:srgbClr val="935FA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2109" autoAdjust="0"/>
    <p:restoredTop sz="90315" autoAdjust="0"/>
  </p:normalViewPr>
  <p:slideViewPr>
    <p:cSldViewPr>
      <p:cViewPr>
        <p:scale>
          <a:sx n="73" d="100"/>
          <a:sy n="73" d="100"/>
        </p:scale>
        <p:origin x="-22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VNI-Times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VNI-Times" pitchFamily="2" charset="0"/>
              </a:defRPr>
            </a:lvl1pPr>
          </a:lstStyle>
          <a:p>
            <a:pPr>
              <a:defRPr/>
            </a:pPr>
            <a:fld id="{54756F90-9E82-4040-BCA9-4559558F5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NI-Times" pitchFamily="2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NI-Times" pitchFamily="2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NI-Times" pitchFamily="2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NI-Times" pitchFamily="2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NI-Times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0EEA54-8064-4DED-AB14-048408759A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51676-4B4D-4E6C-AC2C-664EF033C9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80FC0A-CE42-4CAB-AA06-6183A7505F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F47D0-970B-43D9-9833-031C16C8B0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3C1BB-CA18-47B0-A21B-27296253E1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8CAF11-04B6-46FB-8909-8BAEE8F9E76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BF5209-A1C8-442D-B2BA-B4D216A6F0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1B1D1C-7F6E-4F93-A08E-7390EF187A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8D1F70-8604-4F6A-A591-8036EE10FF6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2A2A03-2E3C-4496-B8EF-D603EF5E7CD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886EB6-1102-4CA4-A4D8-B906D51CED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CEDB19-819E-4830-B6BB-6913F1DD7C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87D9ED-D8F3-466A-8CBF-44B84145EA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A40183E-C649-4557-93FE-41A29A54A9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truo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1330390" cy="1316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1676400" y="381000"/>
            <a:ext cx="7239000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PHÒNG GD&amp;ĐT  QUẬN LONG BIÊN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TRƯỜNG TIỂU HỌC ÁI MỘ 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1981200"/>
            <a:ext cx="8534400" cy="304698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TÊN PHÂN MÔN: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Tập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làm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</a:t>
            </a:r>
            <a:r>
              <a:rPr lang="en-U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văn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BÀI, TIẾT, TUẦN: 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4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</a:endParaRPr>
          </a:p>
          <a:p>
            <a:pPr lvl="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		TÊN 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BÀI: </a:t>
            </a:r>
            <a:r>
              <a:rPr lang="en-US" sz="3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Cốt</a:t>
            </a:r>
            <a:r>
              <a:rPr lang="en-US" sz="3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</a:t>
            </a:r>
            <a:r>
              <a:rPr lang="en-US" sz="3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truyện</a:t>
            </a:r>
            <a:endParaRPr lang="en-US" sz="3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</a:endParaRPr>
          </a:p>
          <a:p>
            <a:pPr lvl="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GV </a:t>
            </a:r>
            <a:r>
              <a:rPr lang="en-US" sz="32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Thực</a:t>
            </a:r>
            <a:r>
              <a:rPr lang="en-US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</a:t>
            </a:r>
            <a:r>
              <a:rPr lang="en-US" sz="32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hiện</a:t>
            </a:r>
            <a:r>
              <a:rPr lang="en-US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: </a:t>
            </a:r>
            <a:r>
              <a:rPr lang="en-US" sz="32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Nguyễn</a:t>
            </a:r>
            <a:r>
              <a:rPr lang="en-US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</a:t>
            </a:r>
            <a:r>
              <a:rPr lang="en-US" sz="32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Thị</a:t>
            </a:r>
            <a:r>
              <a:rPr lang="en-US" sz="32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 Thu </a:t>
            </a:r>
            <a:r>
              <a:rPr lang="en-US" sz="3200" b="1" i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n-lt"/>
              </a:rPr>
              <a:t>Lan</a:t>
            </a:r>
            <a:endParaRPr lang="en-US" sz="3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4" descr="hinh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64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4" descr="hinh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0538" y="-142875"/>
            <a:ext cx="9634538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37" name="Picture 25" descr="daiba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029200" y="-114300"/>
            <a:ext cx="53340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38" name="Picture 26" descr="em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48800" y="2484438"/>
            <a:ext cx="3240088" cy="437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4 -0.0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0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44375 0.0078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0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" y="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0" descr="hinh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4300"/>
            <a:ext cx="9296400" cy="704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3" name="Picture 21" descr="d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419600" y="709613"/>
            <a:ext cx="4419600" cy="401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4" name="Picture 22" descr="can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356100" y="2794000"/>
            <a:ext cx="22098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6" name="Picture 24" descr="canh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28800" y="1752600"/>
            <a:ext cx="18288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58 -0.02477 0.03177 -0.0493 0.05 -0.0625 C 0.06823 -0.07569 0.09583 -0.08264 0.10937 -0.07916 C 0.12292 -0.07569 0.12031 -0.04722 0.13125 -0.04166 C 0.14219 -0.03611 0.1625 -0.0375 0.175 -0.04583 C 0.1875 -0.05416 0.19774 -0.07569 0.20608 -0.09166 C 0.21441 -0.10764 0.21927 -0.13125 0.225 -0.14166 C 0.23073 -0.15208 0.23073 -0.14861 0.24045 -0.15416 C 0.25035 -0.15972 0.27031 -0.175 0.28438 -0.175 C 0.29844 -0.175 0.3151 -0.1618 0.325 -0.15416 C 0.33472 -0.14652 0.33542 -0.13472 0.34375 -0.12916 C 0.35208 -0.12361 0.36615 -0.12222 0.375 -0.12083 C 0.38385 -0.11944 0.3901 -0.12083 0.39688 -0.12083 C 0.40365 -0.12083 0.40885 -0.12083 0.41563 -0.12083 C 0.4224 -0.12083 0.43073 -0.12083 0.4375 -0.12083 C 0.4441 -0.12083 0.44931 -0.11666 0.45608 -0.12083 C 0.46285 -0.125 0.46406 -0.13819 0.47813 -0.14583 C 0.49219 -0.15347 0.51285 -0.16875 0.54063 -0.16666 C 0.56823 -0.16458 0.61806 -0.13889 0.64375 -0.13333 C 0.6691 -0.12777 0.68073 -0.13264 0.69375 -0.13333 C 0.70677 -0.13402 0.70608 -0.1368 0.72188 -0.1375 C 0.7375 -0.13819 0.76233 -0.13796 0.7875 -0.1375 " pathEditMode="relative" rAng="0" ptsTypes="aaaaaaaaaaaaaaaaaaaaaA">
                                      <p:cBhvr>
                                        <p:cTn id="11" dur="2000" fill="hold"/>
                                        <p:tgtEl>
                                          <p:spTgt spid="100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100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1111 C 0.01997 -0.03588 0.03594 -0.06042 0.05417 -0.07361 C 0.0724 -0.08681 0.1 -0.09375 0.11354 -0.09028 C 0.12708 -0.08681 0.12448 -0.05833 0.13542 -0.05278 C 0.14635 -0.04722 0.16667 -0.04861 0.17917 -0.05695 C 0.19167 -0.06528 0.20191 -0.08681 0.21024 -0.10278 C 0.21858 -0.11875 0.22344 -0.14236 0.22917 -0.15278 C 0.2349 -0.1632 0.2349 -0.15972 0.24462 -0.16528 C 0.25451 -0.17083 0.27448 -0.18611 0.28854 -0.18611 C 0.3026 -0.18611 0.31927 -0.17292 0.32917 -0.16528 C 0.33889 -0.15764 0.33958 -0.14583 0.34792 -0.14028 C 0.35625 -0.13472 0.37031 -0.13333 0.37917 -0.13195 C 0.38802 -0.13056 0.39427 -0.13195 0.40104 -0.13195 C 0.40781 -0.13195 0.41302 -0.13195 0.41979 -0.13195 C 0.42656 -0.13195 0.4349 -0.13195 0.44167 -0.13195 C 0.44826 -0.13195 0.45347 -0.12778 0.46024 -0.13195 C 0.46701 -0.13611 0.46823 -0.14931 0.48229 -0.15695 C 0.49635 -0.16458 0.51701 -0.17986 0.54479 -0.17778 C 0.5724 -0.1757 0.62205 -0.15 0.64792 -0.14445 C 0.67326 -0.13889 0.6849 -0.14375 0.69792 -0.14445 C 0.71094 -0.14514 0.71024 -0.14792 0.72604 -0.14861 C 0.74167 -0.14931 0.76649 -0.14908 0.79167 -0.14861 " pathEditMode="relative" rAng="0" ptsTypes="aaaaaaaaaaaaaaaaaaaaaA">
                                      <p:cBhvr>
                                        <p:cTn id="16" dur="2000" fill="hold"/>
                                        <p:tgtEl>
                                          <p:spTgt spid="100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" y="-8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100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58 -0.02477 0.03177 -0.0493 0.05 -0.0625 C 0.06823 -0.07569 0.09583 -0.08264 0.10937 -0.07916 C 0.12292 -0.07569 0.12031 -0.04722 0.13125 -0.04166 C 0.14219 -0.03611 0.1625 -0.0375 0.175 -0.04583 C 0.1875 -0.05416 0.19774 -0.07569 0.20608 -0.09166 C 0.21441 -0.10764 0.21927 -0.13125 0.225 -0.14166 C 0.23073 -0.15208 0.23073 -0.14861 0.24045 -0.15416 C 0.25035 -0.15972 0.27031 -0.175 0.28438 -0.175 C 0.29844 -0.175 0.3151 -0.1618 0.325 -0.15416 C 0.33472 -0.14652 0.33542 -0.13472 0.34375 -0.12916 C 0.35208 -0.12361 0.36615 -0.12222 0.375 -0.12083 C 0.38385 -0.11944 0.3901 -0.12083 0.39688 -0.12083 C 0.40365 -0.12083 0.40885 -0.12083 0.41563 -0.12083 C 0.4224 -0.12083 0.43073 -0.12083 0.4375 -0.12083 C 0.4441 -0.12083 0.44931 -0.11666 0.45608 -0.12083 C 0.46285 -0.125 0.46406 -0.13819 0.47813 -0.14583 C 0.49219 -0.15347 0.51285 -0.16875 0.54063 -0.16666 C 0.56823 -0.16458 0.61806 -0.13889 0.64375 -0.13333 C 0.6691 -0.12777 0.68073 -0.13264 0.69375 -0.13333 C 0.70677 -0.13402 0.70608 -0.1368 0.72188 -0.1375 C 0.7375 -0.13819 0.76233 -0.13796 0.7875 -0.1375 " pathEditMode="relative" ptsTypes="aaaaaaaaaaaaaaaaaaaaaA">
                                      <p:cBhvr>
                                        <p:cTn id="21" dur="2000" fill="hold"/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4" descr="hinh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62" name="Picture 26" descr="lay va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77400" y="1219200"/>
            <a:ext cx="28606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63" name="Picture 27" descr="d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0" y="0"/>
            <a:ext cx="5334000" cy="48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3164E-6 L -0.42309 0.011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1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" y="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91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33 0.06898 C -0.13923 0.0294 -0.19444 -0.00995 -0.27222 -0.01389 C -0.34982 -0.01782 -0.47378 0.05116 -0.55 0.04468 C -0.62725 0.03843 -0.65086 -0.04329 -0.73125 -0.05185 C -0.81163 -0.06042 -0.95625 -0.00231 -1.03142 -0.00694 C -1.10711 -0.01157 -1.10555 -0.07986 -1.18246 -0.0794 C -1.25868 -0.07893 -1.4026 -0.01435 -1.49027 -0.00347 C -1.57743 0.00741 -1.64253 -0.00324 -1.70833 -0.01389 " pathEditMode="relative" rAng="0" ptsTypes="aaaaaaaA">
                                      <p:cBhvr>
                                        <p:cTn id="15" dur="3000" fill="hold"/>
                                        <p:tgtEl>
                                          <p:spTgt spid="91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3" y="-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2" descr="hinh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42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91" name="Picture 23" descr="anh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33613" y="4953000"/>
            <a:ext cx="223361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92" name="Picture 24" descr="em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25000" y="1600200"/>
            <a:ext cx="1749425" cy="344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05 0.08868 C 0.03455 0.08176 0.04948 0.07806 0.06007 0.06836 C 0.06406 0.06467 0.06719 0.05958 0.07136 0.05612 C 0.07865 0.05012 0.08767 0.04688 0.0941 0.03995 C 0.1092 0.02379 0.12604 0.00785 0.1434 -0.00462 C 0.14566 -0.01293 0.15018 -0.02032 0.15087 -0.0291 C 0.15208 -0.05473 0.14983 -0.08083 0.15469 -0.106 C 0.15868 -0.12679 0.18195 -0.14018 0.19636 -0.15058 C 0.20295 -0.17136 0.19375 -0.19654 0.20382 -0.21547 C 0.20816 -0.22379 0.22153 -0.21801 0.23056 -0.2194 C 0.24566 -0.22494 0.25191 -0.22956 0.26059 -0.24388 C 0.2658 -0.26582 0.27014 -0.26836 0.28733 -0.28037 C 0.3033 -0.306 0.32431 -0.32702 0.35174 -0.33695 C 0.35295 -0.34111 0.35261 -0.34619 0.35556 -0.34919 C 0.36337 -0.35797 0.38004 -0.35958 0.38976 -0.36143 C 0.39827 -0.38868 0.40018 -0.38961 0.38976 -0.43441 C 0.38872 -0.43857 0.37465 -0.44065 0.37813 -0.43857 C 0.39097 -0.43164 0.4033 -0.42471 0.41632 -0.41824 C 0.42361 -0.41478 0.43906 -0.41016 0.43906 -0.40993 C 0.45243 -0.43118 0.4467 -0.41732 0.4467 -0.4545 " pathEditMode="relative" rAng="0" ptsTypes="fffffffffffffffffffA">
                                      <p:cBhvr>
                                        <p:cTn id="6" dur="2000" fill="hold"/>
                                        <p:tgtEl>
                                          <p:spTgt spid="1095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" y="-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32 0.03742 L -0.554 0.03742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1095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6" descr="hinh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39250" cy="693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15" name="Picture 23" descr="daiba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733800" y="0"/>
            <a:ext cx="41910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16" name="Picture 24" descr="anh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1895475"/>
            <a:ext cx="2909888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17" name="Picture 25" descr="anh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2514600"/>
            <a:ext cx="385286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18" name="Picture 26" descr="vo anh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00" y="2667000"/>
            <a:ext cx="331311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0485E-6 L 0.4125 -0.004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06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10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110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0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0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8" descr="hinh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948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9" descr="hinh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3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4" name="Picture 8" descr="anh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15000" y="838200"/>
            <a:ext cx="5165725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7" descr="hinh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 0.05593 C 0.03854 0.02196 0.06718 -0.01201 0.096 -0.01848 C 0.12517 -0.02495 0.15642 0.01503 0.18281 0.01711 C 0.20937 0.01919 0.2302 0.0037 0.2552 -0.00577 C 0.2802 -0.01479 0.31197 -0.03836 0.33315 -0.03767 C 0.35416 -0.03743 0.3618 -0.00993 0.38194 -0.00231 C 0.40225 0.00509 0.42881 0.00902 0.45416 0.0074 C 0.47986 0.00578 0.51597 -0.00184 0.53541 -0.01201 C 0.55451 -0.02218 0.55312 -0.0476 0.57013 -0.05384 C 0.5868 -0.06031 0.61944 -0.05893 0.63628 -0.05084 C 0.65329 -0.04275 0.66041 -0.01479 0.67118 -0.00577 C 0.68177 0.0037 0.68697 0.00047 0.7 0.00416 C 0.71302 0.00786 0.7217 0.02127 0.7493 0.01711 C 0.77656 0.01295 0.83593 -0.01201 0.86493 -0.02172 C 0.89392 -0.03143 0.9026 -0.03559 0.92274 -0.0409 C 0.94288 -0.04645 0.96215 -0.0342 0.98628 -0.05384 C 1.01041 -0.07372 1.03888 -0.11717 1.06753 -0.16015 " pathEditMode="relative" rAng="0" ptsTypes="aaaaaaaaaaaaaaaaA">
                                      <p:cBhvr>
                                        <p:cTn id="6" dur="30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" y="-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1413" y="646113"/>
            <a:ext cx="7240587" cy="2554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00050" indent="-400050">
              <a:buFontTx/>
              <a:buAutoNum type="romanUcPeriod"/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?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2209800" y="3048000"/>
            <a:ext cx="6477000" cy="3200400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nhóm4</a:t>
            </a:r>
          </a:p>
          <a:p>
            <a:pPr algn="ctr">
              <a:defRPr/>
            </a:pP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550863"/>
            <a:ext cx="9040813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SV1: Dế Mèn gặp Nhà Trò đang ngồi gục đầu khóc bên tảng đá.</a:t>
            </a:r>
          </a:p>
          <a:p>
            <a:pPr marL="285750" indent="-285750" algn="just">
              <a:buFontTx/>
              <a:buChar char="-"/>
            </a:pP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SV2:  Dế Mèn hỏi nguyên nhân, Nhà Trò kể lại tình cảnh khốn khó bị bọn Nhện ức hiếp và đòi ăn thịt.</a:t>
            </a:r>
          </a:p>
          <a:p>
            <a:pPr marL="285750" indent="-285750" algn="just">
              <a:buFontTx/>
              <a:buChar char="-"/>
            </a:pP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SV3: Dế Mèn phẫn nộ, dắt Nhà Trò đến chỗ của bọn Nhện.</a:t>
            </a:r>
          </a:p>
          <a:p>
            <a:pPr marL="285750" indent="-285750" algn="just">
              <a:buFontTx/>
              <a:buChar char="-"/>
            </a:pP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SV4: Gặp bọn Nhện, Dế Mèn ra oai, giảng giải cho chúng nhận ra cái sai và bắt chúng phá vòng vây, trả tự do cho Nhà Trò</a:t>
            </a:r>
          </a:p>
          <a:p>
            <a:pPr marL="285750" indent="-285750" algn="just">
              <a:buFontTx/>
              <a:buChar char="-"/>
            </a:pPr>
            <a:r>
              <a:rPr lang="en-US" sz="32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SV5: Bọn Nhện sợ hãi làm theo, Nhà Trò được tự 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350" y="498475"/>
            <a:ext cx="9059863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SV2:  Dế Mèn hỏi nguyên nhân, Nhà Trò kể lại tình cảnh khốn khó bị bọn Nhện ức hiếp và đòi ăn thịt.</a:t>
            </a:r>
          </a:p>
          <a:p>
            <a:pPr marL="285750" indent="-285750" algn="just">
              <a:buFontTx/>
              <a:buChar char="-"/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SV3: Dế Mèn phẫn nộ, dắt Nhà Trò đến chõ của bọn Nhện.</a:t>
            </a:r>
          </a:p>
          <a:p>
            <a:pPr marL="285750" indent="-285750" algn="just">
              <a:buFontTx/>
              <a:buChar char="-"/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SV4: Gặp bọn Nhện, Dế Mèn ra oai, giảng giải cho chúng nhận ra cái sai và bắt chúng phá vòng vây, trả tự do cho Nhà Trò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5413" y="4376738"/>
            <a:ext cx="8389937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44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 Phần diễn biến của truyện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950" y="1566863"/>
            <a:ext cx="8924925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Tx/>
              <a:buChar char="-"/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SV5: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do.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2788" y="587375"/>
            <a:ext cx="8812212" cy="5508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44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nòng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4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  <a:defRPr/>
            </a:pP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4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4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4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8" name="Rectangle 4"/>
          <p:cNvSpPr>
            <a:spLocks noChangeArrowheads="1"/>
          </p:cNvSpPr>
          <p:nvPr/>
        </p:nvSpPr>
        <p:spPr bwMode="auto">
          <a:xfrm>
            <a:off x="0" y="762000"/>
            <a:ext cx="9153525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342900" indent="-342900">
              <a:buFontTx/>
              <a:buAutoNum type="arabicPeriod"/>
            </a:pPr>
            <a:r>
              <a:rPr lang="en-US" sz="24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Các sự việc chính của truyện cổ tích Cây khế theo thứ tự như sau</a:t>
            </a:r>
            <a:r>
              <a:rPr lang="en-US" sz="28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	</a:t>
            </a:r>
          </a:p>
        </p:txBody>
      </p:sp>
      <p:sp>
        <p:nvSpPr>
          <p:cNvPr id="292869" name="Rectangle 5"/>
          <p:cNvSpPr>
            <a:spLocks noChangeArrowheads="1"/>
          </p:cNvSpPr>
          <p:nvPr/>
        </p:nvSpPr>
        <p:spPr bwMode="auto">
          <a:xfrm>
            <a:off x="-9525" y="4806950"/>
            <a:ext cx="91535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342900" indent="-342900"/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5 - e) Chim lại đến ăn, mọi chuyện diễn ra như cũ, nhưng người</a:t>
            </a:r>
          </a:p>
          <a:p>
            <a:pPr marL="342900" indent="-342900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anh may túi quá to và lấy quá nhiều vàng.</a:t>
            </a:r>
          </a:p>
        </p:txBody>
      </p:sp>
      <p:sp>
        <p:nvSpPr>
          <p:cNvPr id="292870" name="Rectangle 6"/>
          <p:cNvSpPr>
            <a:spLocks noChangeArrowheads="1"/>
          </p:cNvSpPr>
          <p:nvPr/>
        </p:nvSpPr>
        <p:spPr bwMode="auto">
          <a:xfrm>
            <a:off x="-1588" y="1666875"/>
            <a:ext cx="915511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342900" indent="-342900"/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1 - b) Cha mẹ chết, người anh chia gia tài, người em chỉ được </a:t>
            </a:r>
          </a:p>
          <a:p>
            <a:pPr marL="342900" indent="-342900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cây khế.	</a:t>
            </a:r>
          </a:p>
        </p:txBody>
      </p:sp>
      <p:sp>
        <p:nvSpPr>
          <p:cNvPr id="292871" name="Rectangle 7"/>
          <p:cNvSpPr>
            <a:spLocks noChangeArrowheads="1"/>
          </p:cNvSpPr>
          <p:nvPr/>
        </p:nvSpPr>
        <p:spPr bwMode="auto">
          <a:xfrm>
            <a:off x="-1588" y="2247900"/>
            <a:ext cx="9155113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342900" indent="-342900"/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2 - d) Cây khế có quả, chim đến ăn, người em phàn nàn và </a:t>
            </a:r>
          </a:p>
          <a:p>
            <a:pPr marL="342900" indent="-342900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chim hẹn trả ơn bằng vàng.</a:t>
            </a:r>
          </a:p>
        </p:txBody>
      </p:sp>
      <p:sp>
        <p:nvSpPr>
          <p:cNvPr id="292872" name="Rectangle 8"/>
          <p:cNvSpPr>
            <a:spLocks noChangeArrowheads="1"/>
          </p:cNvSpPr>
          <p:nvPr/>
        </p:nvSpPr>
        <p:spPr bwMode="auto">
          <a:xfrm>
            <a:off x="3175" y="3155950"/>
            <a:ext cx="9155113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342900" indent="-342900"/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3 - a) 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Chim chở người em bay ra đảo lấy vàng, nhờ thế em trở</a:t>
            </a:r>
          </a:p>
          <a:p>
            <a:pPr marL="342900" indent="-342900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nên giàu có.</a:t>
            </a:r>
          </a:p>
        </p:txBody>
      </p:sp>
      <p:sp>
        <p:nvSpPr>
          <p:cNvPr id="292873" name="Rectangle 9"/>
          <p:cNvSpPr>
            <a:spLocks noChangeArrowheads="1"/>
          </p:cNvSpPr>
          <p:nvPr/>
        </p:nvSpPr>
        <p:spPr bwMode="auto">
          <a:xfrm>
            <a:off x="-11113" y="3921125"/>
            <a:ext cx="9155113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342900" indent="-342900"/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4 - c) Người anh biết chuyện, đổi gia tài lấy cây khế, người </a:t>
            </a:r>
          </a:p>
          <a:p>
            <a:pPr marL="342900" indent="-342900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em bằng lòng.</a:t>
            </a:r>
          </a:p>
        </p:txBody>
      </p:sp>
      <p:sp>
        <p:nvSpPr>
          <p:cNvPr id="292874" name="Rectangle 10"/>
          <p:cNvSpPr>
            <a:spLocks noChangeArrowheads="1"/>
          </p:cNvSpPr>
          <p:nvPr/>
        </p:nvSpPr>
        <p:spPr bwMode="auto">
          <a:xfrm>
            <a:off x="293688" y="5778500"/>
            <a:ext cx="915511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342900" indent="-342900"/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6 - g) Người anh rơi xuống biển và chết.</a:t>
            </a:r>
          </a:p>
        </p:txBody>
      </p:sp>
      <p:sp>
        <p:nvSpPr>
          <p:cNvPr id="10249" name="Rectangle 11"/>
          <p:cNvSpPr>
            <a:spLocks noChangeArrowheads="1"/>
          </p:cNvSpPr>
          <p:nvPr/>
        </p:nvSpPr>
        <p:spPr bwMode="auto">
          <a:xfrm>
            <a:off x="114300" y="177800"/>
            <a:ext cx="2290763" cy="1028700"/>
          </a:xfrm>
          <a:prstGeom prst="rect">
            <a:avLst/>
          </a:prstGeom>
          <a:solidFill>
            <a:srgbClr val="E1F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en-US" sz="3200" b="1">
                <a:solidFill>
                  <a:srgbClr val="006600"/>
                </a:solidFill>
                <a:latin typeface="Arial" pitchFamily="34" charset="0"/>
              </a:rPr>
              <a:t>III.  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92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92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92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92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92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92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92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68" grpId="0"/>
      <p:bldP spid="292869" grpId="0"/>
      <p:bldP spid="292870" grpId="0"/>
      <p:bldP spid="292871" grpId="0"/>
      <p:bldP spid="292872" grpId="0"/>
      <p:bldP spid="292873" grpId="0"/>
      <p:bldP spid="2928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6" descr="hinh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0538" y="-142875"/>
            <a:ext cx="9634538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9" name="Picture 17" descr="anh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0363" y="3105150"/>
            <a:ext cx="2139950" cy="364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10" name="Picture 18" descr="e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77400" y="0"/>
            <a:ext cx="189071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5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5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00024 C -0.01684 0.00162 -0.03403 -0.00024 -0.04982 0.00648 C -0.09878 0.02824 -0.02326 0.00763 -0.07604 0.02013 C -0.08871 0.07592 -0.071 0.00393 -0.09028 0.06111 C -0.09201 0.06597 -0.09253 0.07152 -0.09496 0.075 C -0.09896 0.08078 -0.10937 0.08865 -0.10937 0.08865 C -0.12587 0.08518 -0.15764 0.07037 -0.17326 0.08518 C -0.17691 0.10046 -0.18594 0.11689 -0.19705 0.12268 C -0.20225 0.12569 -0.20798 0.12523 -0.21371 0.12615 C -0.21562 0.12592 -0.25972 0.11342 -0.27291 0.12963 C -0.27778 0.13564 -0.27899 0.14583 -0.28229 0.1537 C -0.29496 0.15254 -0.30781 0.15324 -0.32031 0.15023 C -0.32778 0.14838 -0.33455 0.14328 -0.34166 0.13981 C -0.34392 0.13865 -0.34878 0.13634 -0.34878 0.13657 C -0.35121 0.13865 -0.35416 0.14004 -0.3559 0.14328 C -0.35746 0.14606 -0.35712 0.15023 -0.35833 0.1537 C -0.36232 0.16527 -0.36302 0.16388 -0.37014 0.1706 C -0.37795 0.16967 -0.38611 0.1699 -0.39375 0.16713 C -0.39653 0.1662 -0.39826 0.16157 -0.40104 0.16041 C -0.40555 0.15833 -0.41041 0.1581 -0.4151 0.15694 C -0.41979 0.15231 -0.42482 0.14791 -0.42951 0.14328 C -0.43368 0.13912 -0.44357 0.13634 -0.44357 0.13657 C -0.45208 0.12453 -0.4526 0.12338 -0.46267 0.1331 C -0.46996 0.1493 -0.46649 0.13912 -0.47205 0.16388 C -0.47326 0.16921 -0.48003 0.1662 -0.48403 0.16713 C -0.50156 0.18379 -0.49253 0.17916 -0.51007 0.18402 C -0.5184 0.19675 -0.51493 0.21088 -0.52187 0.22546 C -0.52795 0.23842 -0.53871 0.2537 -0.55035 0.25601 C -0.55903 0.25787 -0.56771 0.25833 -0.57639 0.25949 C -0.58281 0.26851 -0.58906 0.27754 -0.59548 0.2868 C -0.59896 0.29213 -0.60139 0.29884 -0.60503 0.30416 C -0.60573 0.3074 -0.60555 0.31157 -0.60729 0.31435 C -0.6092 0.31666 -0.61215 0.31666 -0.61441 0.31759 C -0.62882 0.32268 -0.64253 0.32546 -0.65712 0.32777 C -0.65955 0.33009 -0.66354 0.33078 -0.66423 0.33449 C -0.66545 0.34166 -0.66128 0.3574 -0.65955 0.3655 C -0.65885 0.37708 -0.65903 0.38842 -0.65712 0.39976 C -0.65607 0.40578 -0.65017 0.41203 -0.64757 0.41689 C -0.64583 0.42013 -0.64496 0.42453 -0.64288 0.42708 C -0.64062 0.42963 -0.625 0.43888 -0.62153 0.4405 C -0.60052 0.47175 -0.61007 0.47037 -0.61215 0.53333 C -0.62552 0.53217 -0.63906 0.5324 -0.65225 0.52963 C -0.67257 0.52546 -0.68229 0.49976 -0.69496 0.48171 " pathEditMode="fixed" rAng="0" ptsTypes="ffffffffffffffffffffffffffffffffffffffffffA">
                                      <p:cBhvr>
                                        <p:cTn id="14" dur="2000" fill="hold"/>
                                        <p:tgtEl>
                                          <p:spTgt spid="850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" y="2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ISPRING_RESOURCE_PATHS_HASH_PRESENTER" val="586ce9888e86894121a0dc7a3964a5f825a29558"/>
  <p:tag name="VIOLETID" val="12425152"/>
  <p:tag name="VIOLETTITLE" val="Tuần 4. Cốt truyện"/>
  <p:tag name="VIOLETLESSON" val="7"/>
  <p:tag name="VIOLETCATID" val="7840646"/>
  <p:tag name="VIOLETSUBJECT" val="Tập làm văn 4"/>
  <p:tag name="VIOLETSOURCE" val="copy đã chỉnh sửa"/>
  <p:tag name="VIOLETAUTHORID" val="11200427"/>
  <p:tag name="VIOLETAUTHORNAME" val="Hoàng Phi Long"/>
  <p:tag name="VIOLETAUTHORAVATAR" val="no_avatar.jpg"/>
  <p:tag name="VIOLETAUTHORADDRESS" val="Tiểu học Khuất Xá II - Lạng Sơn"/>
  <p:tag name="VIOLETDATE" val="2018-09-27 20:05:19"/>
  <p:tag name="VIOLETHIT" val="86"/>
  <p:tag name="VIOLETLIKE" val="0"/>
  <p:tag name="MMPROD_UIDATA" val="&lt;database version=&quot;7.0&quot;&gt;&lt;object type=&quot;1&quot; unique_id=&quot;10001&quot;&gt;&lt;object type=&quot;2&quot; unique_id=&quot;10002&quot;&gt;&lt;object type=&quot;3&quot; unique_id=&quot;10017&quot;&gt;&lt;property id=&quot;20148&quot; value=&quot;5&quot;/&gt;&lt;property id=&quot;20300&quot; value=&quot;Slide 9&quot;/&gt;&lt;property id=&quot;20307&quot; value=&quot;273&quot;/&gt;&lt;/object&gt;&lt;object type=&quot;3&quot; unique_id=&quot;10018&quot;&gt;&lt;property id=&quot;20148&quot; value=&quot;5&quot;/&gt;&lt;property id=&quot;20300&quot; value=&quot;Slide 10&quot;/&gt;&lt;property id=&quot;20307&quot; value=&quot;274&quot;/&gt;&lt;/object&gt;&lt;object type=&quot;3&quot; unique_id=&quot;10019&quot;&gt;&lt;property id=&quot;20148&quot; value=&quot;5&quot;/&gt;&lt;property id=&quot;20300&quot; value=&quot;Slide 11&quot;/&gt;&lt;property id=&quot;20307&quot; value=&quot;275&quot;/&gt;&lt;/object&gt;&lt;object type=&quot;3&quot; unique_id=&quot;10020&quot;&gt;&lt;property id=&quot;20148&quot; value=&quot;5&quot;/&gt;&lt;property id=&quot;20300&quot; value=&quot;Slide 12&quot;/&gt;&lt;property id=&quot;20307&quot; value=&quot;277&quot;/&gt;&lt;/object&gt;&lt;object type=&quot;3&quot; unique_id=&quot;10021&quot;&gt;&lt;property id=&quot;20148&quot; value=&quot;5&quot;/&gt;&lt;property id=&quot;20300&quot; value=&quot;Slide 13&quot;/&gt;&lt;property id=&quot;20307&quot; value=&quot;276&quot;/&gt;&lt;/object&gt;&lt;object type=&quot;3&quot; unique_id=&quot;10022&quot;&gt;&lt;property id=&quot;20148&quot; value=&quot;5&quot;/&gt;&lt;property id=&quot;20300&quot; value=&quot;Slide 14&quot;/&gt;&lt;property id=&quot;20307&quot; value=&quot;278&quot;/&gt;&lt;/object&gt;&lt;object type=&quot;3&quot; unique_id=&quot;10023&quot;&gt;&lt;property id=&quot;20148&quot; value=&quot;5&quot;/&gt;&lt;property id=&quot;20300&quot; value=&quot;Slide 15&quot;/&gt;&lt;property id=&quot;20307&quot; value=&quot;279&quot;/&gt;&lt;/object&gt;&lt;object type=&quot;3&quot; unique_id=&quot;10024&quot;&gt;&lt;property id=&quot;20148&quot; value=&quot;5&quot;/&gt;&lt;property id=&quot;20300&quot; value=&quot;Slide 16&quot;/&gt;&lt;property id=&quot;20307&quot; value=&quot;283&quot;/&gt;&lt;/object&gt;&lt;object type=&quot;3&quot; unique_id=&quot;10025&quot;&gt;&lt;property id=&quot;20148&quot; value=&quot;5&quot;/&gt;&lt;property id=&quot;20300&quot; value=&quot;Slide 17&quot;/&gt;&lt;property id=&quot;20307&quot; value=&quot;264&quot;/&gt;&lt;/object&gt;&lt;object type=&quot;3&quot; unique_id=&quot;10445&quot;&gt;&lt;property id=&quot;20148&quot; value=&quot;5&quot;/&gt;&lt;property id=&quot;20300&quot; value=&quot;Slide 2&quot;/&gt;&lt;property id=&quot;20307&quot; value=&quot;303&quot;/&gt;&lt;/object&gt;&lt;object type=&quot;3&quot; unique_id=&quot;10446&quot;&gt;&lt;property id=&quot;20148&quot; value=&quot;5&quot;/&gt;&lt;property id=&quot;20300&quot; value=&quot;Slide 3&quot;/&gt;&lt;property id=&quot;20307&quot; value=&quot;302&quot;/&gt;&lt;/object&gt;&lt;object type=&quot;3&quot; unique_id=&quot;10447&quot;&gt;&lt;property id=&quot;20148&quot; value=&quot;5&quot;/&gt;&lt;property id=&quot;20300&quot; value=&quot;Slide 5&quot;/&gt;&lt;property id=&quot;20307&quot; value=&quot;300&quot;/&gt;&lt;/object&gt;&lt;object type=&quot;3&quot; unique_id=&quot;10448&quot;&gt;&lt;property id=&quot;20148&quot; value=&quot;5&quot;/&gt;&lt;property id=&quot;20300&quot; value=&quot;Slide 6&quot;/&gt;&lt;property id=&quot;20307&quot; value=&quot;299&quot;/&gt;&lt;/object&gt;&lt;object type=&quot;3&quot; unique_id=&quot;10449&quot;&gt;&lt;property id=&quot;20148&quot; value=&quot;5&quot;/&gt;&lt;property id=&quot;20300&quot; value=&quot;Slide 7&quot;/&gt;&lt;property id=&quot;20307&quot; value=&quot;297&quot;/&gt;&lt;/object&gt;&lt;object type=&quot;3&quot; unique_id=&quot;10450&quot;&gt;&lt;property id=&quot;20148&quot; value=&quot;5&quot;/&gt;&lt;property id=&quot;20300&quot; value=&quot;Slide 8&quot;/&gt;&lt;property id=&quot;20307&quot; value=&quot;304&quot;/&gt;&lt;/object&gt;&lt;object type=&quot;3&quot; unique_id=&quot;10503&quot;&gt;&lt;property id=&quot;20148&quot; value=&quot;5&quot;/&gt;&lt;property id=&quot;20300&quot; value=&quot;Slide 4&quot;/&gt;&lt;property id=&quot;20307&quot; value=&quot;305&quot;/&gt;&lt;/object&gt;&lt;object type=&quot;3&quot; unique_id=&quot;10966&quot;&gt;&lt;property id=&quot;20148&quot; value=&quot;5&quot;/&gt;&lt;property id=&quot;20300&quot; value=&quot;Slide 1&quot;/&gt;&lt;property id=&quot;20307&quot; value=&quot;306&quot;/&gt;&lt;/object&gt;&lt;/object&gt;&lt;object type=&quot;8&quot; unique_id=&quot;1005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1590</TotalTime>
  <Words>307</Words>
  <Application>Microsoft Office PowerPoint</Application>
  <PresentationFormat>On-screen Show (4:3)</PresentationFormat>
  <Paragraphs>42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TRÖÔØNG TIEÅU HOÏC LYÙ NHÔN GIAÙO AÙN TAÄP LAØM VAÊN LÔÙP 4 BAØI 7</dc:title>
  <dc:creator>Quoc Thang</dc:creator>
  <cp:lastModifiedBy>AutoBVT</cp:lastModifiedBy>
  <cp:revision>248</cp:revision>
  <dcterms:created xsi:type="dcterms:W3CDTF">2005-10-10T22:51:14Z</dcterms:created>
  <dcterms:modified xsi:type="dcterms:W3CDTF">2018-10-05T06:03:35Z</dcterms:modified>
</cp:coreProperties>
</file>